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1"/>
  </p:handoutMasterIdLst>
  <p:sldIdLst>
    <p:sldId id="256" r:id="rId2"/>
    <p:sldId id="292" r:id="rId3"/>
    <p:sldId id="317" r:id="rId4"/>
    <p:sldId id="319" r:id="rId5"/>
    <p:sldId id="294" r:id="rId6"/>
    <p:sldId id="313" r:id="rId7"/>
    <p:sldId id="314" r:id="rId8"/>
    <p:sldId id="318" r:id="rId9"/>
    <p:sldId id="322" r:id="rId10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2914"/>
    <a:srgbClr val="B2446E"/>
    <a:srgbClr val="BC4E78"/>
    <a:srgbClr val="000000"/>
    <a:srgbClr val="FFFF89"/>
    <a:srgbClr val="FEBAF9"/>
    <a:srgbClr val="0E5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47" y="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814D0-0B94-4225-98D3-CA574A36B4E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22F05-8A15-47F2-A15B-FA340D46C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9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57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9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3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8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283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66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3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68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7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70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B7810A5-1A13-4087-8DFA-155E6E5B5D73}" type="datetimeFigureOut">
              <a:rPr lang="tr-TR" smtClean="0"/>
              <a:t>31.07.2023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185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gaa.hku.hk/signup-faa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gaa.hku.hk/signup-faa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1582272"/>
            <a:ext cx="9582150" cy="213954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600" b="1" cap="none" dirty="0"/>
            </a:br>
            <a:br>
              <a:rPr lang="en-US" sz="2400" b="1" cap="none" dirty="0"/>
            </a:br>
            <a:r>
              <a:rPr lang="en-US" sz="5100" b="1" cap="none" dirty="0"/>
              <a:t>Faculty Academic Advising System</a:t>
            </a:r>
            <a:br>
              <a:rPr lang="en-US" sz="5100" b="1" cap="none" dirty="0"/>
            </a:br>
            <a:r>
              <a:rPr lang="en-US" sz="5100" b="1" cap="none" dirty="0"/>
              <a:t>Faculty of Engineering, HKU</a:t>
            </a:r>
            <a:endParaRPr lang="tr-TR" sz="5100" b="1" cap="non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C524C2-2ECD-47D2-90DC-11306D76C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31" y="557018"/>
            <a:ext cx="4237629" cy="859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BF1B-0328-4254-9CAB-263E3AC9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950" y="471506"/>
            <a:ext cx="9700189" cy="1077229"/>
          </a:xfrm>
        </p:spPr>
        <p:txBody>
          <a:bodyPr>
            <a:normAutofit/>
          </a:bodyPr>
          <a:lstStyle/>
          <a:p>
            <a:pPr algn="l"/>
            <a:r>
              <a:rPr lang="en-US" sz="4600" b="1" cap="none" dirty="0">
                <a:solidFill>
                  <a:srgbClr val="C00000"/>
                </a:solidFill>
              </a:rPr>
              <a:t>Academic Advising</a:t>
            </a:r>
            <a:endParaRPr lang="en-HK" sz="4600" b="1" cap="none" dirty="0">
              <a:solidFill>
                <a:srgbClr val="C0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04D4CF-78C9-4CB4-9149-57D97BAE5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51" y="2054431"/>
            <a:ext cx="5435599" cy="3811979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04ADF33-516A-4DB0-8C84-4271B030C6F0}"/>
              </a:ext>
            </a:extLst>
          </p:cNvPr>
          <p:cNvSpPr/>
          <p:nvPr/>
        </p:nvSpPr>
        <p:spPr>
          <a:xfrm>
            <a:off x="4762006" y="3227738"/>
            <a:ext cx="1710046" cy="1270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I want to talk to someone about my study….</a:t>
            </a:r>
            <a:endParaRPr lang="en-HK" sz="2000" dirty="0">
              <a:solidFill>
                <a:srgbClr val="000000"/>
              </a:solidFill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082BD2CC-E67F-4588-A518-80331B088323}"/>
              </a:ext>
            </a:extLst>
          </p:cNvPr>
          <p:cNvSpPr/>
          <p:nvPr/>
        </p:nvSpPr>
        <p:spPr>
          <a:xfrm>
            <a:off x="8276113" y="779233"/>
            <a:ext cx="2997200" cy="20447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What do I want to do after graduation?</a:t>
            </a:r>
            <a:endParaRPr lang="en-HK" sz="2000" dirty="0"/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84F890D1-C3E4-4496-86F3-32B467397A7A}"/>
              </a:ext>
            </a:extLst>
          </p:cNvPr>
          <p:cNvSpPr/>
          <p:nvPr/>
        </p:nvSpPr>
        <p:spPr>
          <a:xfrm>
            <a:off x="8384064" y="3396013"/>
            <a:ext cx="2889249" cy="22034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Where can I find relevant information?</a:t>
            </a:r>
            <a:endParaRPr lang="en-HK" sz="2000" dirty="0"/>
          </a:p>
        </p:txBody>
      </p:sp>
    </p:spTree>
    <p:extLst>
      <p:ext uri="{BB962C8B-B14F-4D97-AF65-F5344CB8AC3E}">
        <p14:creationId xmlns:p14="http://schemas.microsoft.com/office/powerpoint/2010/main" val="130541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0066-7AD8-422D-AF7B-B1BD2247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3160"/>
          </a:xfrm>
        </p:spPr>
        <p:txBody>
          <a:bodyPr>
            <a:normAutofit/>
          </a:bodyPr>
          <a:lstStyle/>
          <a:p>
            <a:r>
              <a:rPr lang="en-US" sz="4600" b="1" cap="none" dirty="0">
                <a:solidFill>
                  <a:srgbClr val="C22914"/>
                </a:solidFill>
              </a:rPr>
              <a:t>Faculty Academic Advising System</a:t>
            </a:r>
            <a:endParaRPr lang="en-HK" sz="4600" dirty="0">
              <a:solidFill>
                <a:srgbClr val="C229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3B42-2F9E-44DF-A378-AF4FA5AF0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C1B1F3-5D00-479C-A839-0B77A77B1CEC}"/>
              </a:ext>
            </a:extLst>
          </p:cNvPr>
          <p:cNvSpPr/>
          <p:nvPr/>
        </p:nvSpPr>
        <p:spPr>
          <a:xfrm>
            <a:off x="638129" y="2340611"/>
            <a:ext cx="3162300" cy="1949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Academic Advising &amp; First Year Experience Faculty Coordinator </a:t>
            </a:r>
            <a:endParaRPr lang="en-HK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51CB5A-EAB6-4F30-87EA-D2E3C5D74B95}"/>
              </a:ext>
            </a:extLst>
          </p:cNvPr>
          <p:cNvSpPr/>
          <p:nvPr/>
        </p:nvSpPr>
        <p:spPr>
          <a:xfrm>
            <a:off x="4440214" y="2340611"/>
            <a:ext cx="3162300" cy="1949450"/>
          </a:xfrm>
          <a:prstGeom prst="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2200" dirty="0"/>
              <a:t>First Year Adviser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09E924-6289-492D-81E6-C3EE3D1149D0}"/>
              </a:ext>
            </a:extLst>
          </p:cNvPr>
          <p:cNvSpPr/>
          <p:nvPr/>
        </p:nvSpPr>
        <p:spPr>
          <a:xfrm>
            <a:off x="8242300" y="2340611"/>
            <a:ext cx="3162300" cy="1949450"/>
          </a:xfrm>
          <a:prstGeom prst="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2200" dirty="0"/>
              <a:t>Faculty Academic Adviser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2A6B-7DDD-4D4B-B54B-F9B8BA70240E}"/>
              </a:ext>
            </a:extLst>
          </p:cNvPr>
          <p:cNvSpPr/>
          <p:nvPr/>
        </p:nvSpPr>
        <p:spPr>
          <a:xfrm>
            <a:off x="2219279" y="4597401"/>
            <a:ext cx="3162300" cy="1949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2200" dirty="0"/>
              <a:t>Temporary Academic Adviser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9D71EC-AA83-4FBD-BF62-7998988C523E}"/>
              </a:ext>
            </a:extLst>
          </p:cNvPr>
          <p:cNvSpPr/>
          <p:nvPr/>
        </p:nvSpPr>
        <p:spPr>
          <a:xfrm>
            <a:off x="6094959" y="4624374"/>
            <a:ext cx="3162300" cy="1949450"/>
          </a:xfrm>
          <a:prstGeom prst="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P</a:t>
            </a:r>
            <a:r>
              <a:rPr lang="en-HK" sz="2200" dirty="0" err="1"/>
              <a:t>eer</a:t>
            </a:r>
            <a:r>
              <a:rPr lang="en-HK" sz="2200" dirty="0"/>
              <a:t> Mentor</a:t>
            </a:r>
          </a:p>
        </p:txBody>
      </p:sp>
    </p:spTree>
    <p:extLst>
      <p:ext uri="{BB962C8B-B14F-4D97-AF65-F5344CB8AC3E}">
        <p14:creationId xmlns:p14="http://schemas.microsoft.com/office/powerpoint/2010/main" val="368731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641" y="584252"/>
            <a:ext cx="9331889" cy="779444"/>
          </a:xfrm>
        </p:spPr>
        <p:txBody>
          <a:bodyPr>
            <a:normAutofit/>
          </a:bodyPr>
          <a:lstStyle/>
          <a:p>
            <a:pPr algn="l"/>
            <a:r>
              <a:rPr lang="en-US" sz="4600" b="1" cap="none" dirty="0">
                <a:solidFill>
                  <a:srgbClr val="C22914"/>
                </a:solidFill>
              </a:rPr>
              <a:t>Faculty Academic Advising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10398743" cy="296845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HK" sz="3100" b="1" dirty="0">
                <a:solidFill>
                  <a:srgbClr val="FFC000"/>
                </a:solidFill>
              </a:rPr>
              <a:t>First Year Adviser  (FYA)</a:t>
            </a:r>
          </a:p>
          <a:p>
            <a:pPr algn="just"/>
            <a:r>
              <a:rPr lang="en-HK" sz="2600" dirty="0"/>
              <a:t>Each new student will be assigned an Academic Adviser in the Faculty of Engineering called First Year Adviser (FYA)</a:t>
            </a:r>
          </a:p>
          <a:p>
            <a:pPr algn="just"/>
            <a:r>
              <a:rPr lang="en-US" altLang="zh-HK" sz="2400" dirty="0"/>
              <a:t>The FYA will offer advice and guidance to students on academic matters such as course enrollment, </a:t>
            </a:r>
            <a:r>
              <a:rPr lang="en-US" altLang="zh-HK" sz="2400" dirty="0" err="1"/>
              <a:t>programme</a:t>
            </a:r>
            <a:r>
              <a:rPr lang="en-US" altLang="zh-HK" sz="2400" dirty="0"/>
              <a:t> selection, career plans, etc. in their first year of studies</a:t>
            </a:r>
          </a:p>
          <a:p>
            <a:pPr algn="just"/>
            <a:r>
              <a:rPr lang="en-US" sz="2400" dirty="0"/>
              <a:t>You are highly encouraged to consult your FYA’s advice before course enrollment period, and at least once per every semester during your first year of studies</a:t>
            </a:r>
          </a:p>
          <a:p>
            <a:pPr algn="just"/>
            <a:endParaRPr lang="en-HK" sz="2600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4956380"/>
            <a:ext cx="3835400" cy="173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03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1861-1191-4DF4-9D73-82D04759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461076"/>
            <a:ext cx="10713440" cy="1077229"/>
          </a:xfrm>
        </p:spPr>
        <p:txBody>
          <a:bodyPr>
            <a:noAutofit/>
          </a:bodyPr>
          <a:lstStyle/>
          <a:p>
            <a:pPr algn="l"/>
            <a:r>
              <a:rPr lang="en-US" sz="4600" b="1" cap="none" dirty="0">
                <a:solidFill>
                  <a:srgbClr val="C22914"/>
                </a:solidFill>
              </a:rPr>
              <a:t>Sign-up System for First Year Adviser</a:t>
            </a:r>
            <a:endParaRPr lang="en-HK" sz="4600" b="1" cap="none" dirty="0">
              <a:solidFill>
                <a:srgbClr val="C229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4F158-E578-4208-88EE-76A2914C7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51" y="2017072"/>
            <a:ext cx="11328070" cy="41607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FFC000"/>
                </a:solidFill>
              </a:rPr>
              <a:t>How to sign up?</a:t>
            </a:r>
          </a:p>
          <a:p>
            <a:pPr lvl="0">
              <a:buClr>
                <a:prstClr val="white"/>
              </a:buClr>
            </a:pPr>
            <a:r>
              <a:rPr lang="en-US" altLang="zh-HK" sz="2700" dirty="0">
                <a:solidFill>
                  <a:prstClr val="white"/>
                </a:solidFill>
              </a:rPr>
              <a:t>You will be invited to select directly from the list of advisers on a </a:t>
            </a:r>
            <a:r>
              <a:rPr lang="en-US" altLang="zh-HK" sz="2700" b="1" dirty="0">
                <a:solidFill>
                  <a:prstClr val="white"/>
                </a:solidFill>
              </a:rPr>
              <a:t>first-come-first-served basis</a:t>
            </a:r>
          </a:p>
          <a:p>
            <a:pPr>
              <a:buClr>
                <a:prstClr val="white"/>
              </a:buClr>
            </a:pPr>
            <a:r>
              <a:rPr lang="en-US" altLang="zh-HK" sz="2800" dirty="0"/>
              <a:t>Sign-up for your FYA  </a:t>
            </a:r>
            <a:r>
              <a:rPr lang="en-US" altLang="zh-HK" sz="2800" b="1" dirty="0"/>
              <a:t>from </a:t>
            </a:r>
            <a:r>
              <a:rPr lang="en-US" altLang="zh-HK" b="1" dirty="0"/>
              <a:t>2</a:t>
            </a:r>
            <a:r>
              <a:rPr lang="en-US" altLang="zh-HK" sz="2800" b="1" dirty="0"/>
              <a:t>:00pm, August 14, 2023 (Monday) to 10:00am, August 21, 2023 (Monday) </a:t>
            </a:r>
            <a:r>
              <a:rPr lang="en-US" altLang="zh-HK" sz="2800" dirty="0"/>
              <a:t>at </a:t>
            </a:r>
            <a:r>
              <a:rPr lang="en-US" altLang="zh-HK" sz="2800" u="sng" dirty="0">
                <a:solidFill>
                  <a:srgbClr val="C2291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https://ugaa.hku.hk/signup-faa.php</a:t>
            </a:r>
            <a:endParaRPr lang="en-HK" altLang="zh-HK" sz="2800" dirty="0">
              <a:solidFill>
                <a:srgbClr val="C22914"/>
              </a:solidFill>
            </a:endParaRPr>
          </a:p>
          <a:p>
            <a:r>
              <a:rPr lang="en-US" sz="2600" dirty="0"/>
              <a:t>I</a:t>
            </a:r>
            <a:r>
              <a:rPr lang="en-HK" sz="2600" dirty="0"/>
              <a:t>f you do not sign up by August 21, 2023, the System will randomly assign one to you</a:t>
            </a:r>
          </a:p>
          <a:p>
            <a:r>
              <a:rPr lang="en-HK" sz="2600" dirty="0"/>
              <a:t>There is another round of sign-up for your First Year Adviser if you are </a:t>
            </a:r>
            <a:r>
              <a:rPr lang="en-HK" sz="2600" b="1" dirty="0">
                <a:solidFill>
                  <a:srgbClr val="FFC000"/>
                </a:solidFill>
              </a:rPr>
              <a:t>late-comers</a:t>
            </a:r>
            <a:r>
              <a:rPr lang="en-HK" sz="2600" dirty="0"/>
              <a:t>, from </a:t>
            </a:r>
            <a:r>
              <a:rPr lang="en-HK" sz="2600" b="1" dirty="0"/>
              <a:t>10:00am, August 22, 2023 (Tuesday) to 4:00pm, August 28, 2023 (Monday)</a:t>
            </a:r>
          </a:p>
          <a:p>
            <a:r>
              <a:rPr lang="en-US" altLang="zh-HK" sz="2600" dirty="0"/>
              <a:t>I</a:t>
            </a:r>
            <a:r>
              <a:rPr lang="en-HK" altLang="zh-HK" sz="2600" dirty="0"/>
              <a:t>f you do not sign up by August 30, 2023, the System will randomly assign one to you</a:t>
            </a:r>
          </a:p>
          <a:p>
            <a:pPr marL="0" indent="0">
              <a:buNone/>
            </a:pPr>
            <a:endParaRPr lang="en-HK" sz="2600" dirty="0"/>
          </a:p>
          <a:p>
            <a:pPr marL="0" indent="0">
              <a:buNone/>
            </a:pPr>
            <a:endParaRPr lang="en-HK" sz="2600" dirty="0"/>
          </a:p>
          <a:p>
            <a:endParaRPr lang="en-US" dirty="0"/>
          </a:p>
          <a:p>
            <a:pPr marL="0" indent="0">
              <a:buNone/>
            </a:pPr>
            <a:endParaRPr lang="en-H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1DAA13-7AC5-4340-8D5D-291E98BAB12B}"/>
              </a:ext>
            </a:extLst>
          </p:cNvPr>
          <p:cNvSpPr txBox="1"/>
          <p:nvPr/>
        </p:nvSpPr>
        <p:spPr>
          <a:xfrm>
            <a:off x="2114550" y="6158397"/>
            <a:ext cx="8318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500" b="1" dirty="0">
                <a:solidFill>
                  <a:srgbClr val="C22914"/>
                </a:solidFill>
              </a:rPr>
              <a:t>For details, please refer to the email from Faculty Office </a:t>
            </a:r>
          </a:p>
        </p:txBody>
      </p:sp>
    </p:spTree>
    <p:extLst>
      <p:ext uri="{BB962C8B-B14F-4D97-AF65-F5344CB8AC3E}">
        <p14:creationId xmlns:p14="http://schemas.microsoft.com/office/powerpoint/2010/main" val="111607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1861-1191-4DF4-9D73-82D04759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71506"/>
            <a:ext cx="9954189" cy="1077229"/>
          </a:xfrm>
        </p:spPr>
        <p:txBody>
          <a:bodyPr>
            <a:noAutofit/>
          </a:bodyPr>
          <a:lstStyle/>
          <a:p>
            <a:pPr algn="l"/>
            <a:r>
              <a:rPr lang="en-US" sz="4600" b="1" cap="none" dirty="0">
                <a:solidFill>
                  <a:srgbClr val="C22914"/>
                </a:solidFill>
              </a:rPr>
              <a:t>Sign-up System for First Year Adviser</a:t>
            </a:r>
            <a:endParaRPr lang="en-HK" sz="4600" b="1" cap="none" dirty="0">
              <a:solidFill>
                <a:srgbClr val="C229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4F158-E578-4208-88EE-76A2914C7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69" y="1867142"/>
            <a:ext cx="10972800" cy="13325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HK" altLang="zh-HK" sz="2700" b="1" dirty="0">
                <a:solidFill>
                  <a:srgbClr val="FFC000"/>
                </a:solidFill>
              </a:rPr>
              <a:t>How to find your FYA from the Student Information System (SIS)?</a:t>
            </a:r>
          </a:p>
          <a:p>
            <a:pPr fontAlgn="base"/>
            <a:r>
              <a:rPr lang="en-US" dirty="0"/>
              <a:t>Login to HKU Portal</a:t>
            </a:r>
          </a:p>
          <a:p>
            <a:pPr fontAlgn="base"/>
            <a:r>
              <a:rPr lang="en-US" dirty="0"/>
              <a:t>On “My Page”, click “Find your adviser” on the right-hand side (see the screen capture below)</a:t>
            </a:r>
          </a:p>
          <a:p>
            <a:pPr marL="0" indent="0" algn="just">
              <a:buNone/>
            </a:pPr>
            <a:endParaRPr lang="en-HK" altLang="zh-HK" sz="2400" dirty="0"/>
          </a:p>
          <a:p>
            <a:pPr marL="0" indent="0">
              <a:buNone/>
            </a:pPr>
            <a:endParaRPr lang="en-H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384AA-CC7E-4A0D-B081-909256575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1" y="3225800"/>
            <a:ext cx="901065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0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1861-1191-4DF4-9D73-82D04759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38" y="371308"/>
            <a:ext cx="9204889" cy="1077229"/>
          </a:xfrm>
        </p:spPr>
        <p:txBody>
          <a:bodyPr>
            <a:normAutofit/>
          </a:bodyPr>
          <a:lstStyle/>
          <a:p>
            <a:r>
              <a:rPr lang="en-US" altLang="zh-HK" sz="4600" b="1" cap="none" dirty="0">
                <a:solidFill>
                  <a:srgbClr val="C22914"/>
                </a:solidFill>
              </a:rPr>
              <a:t>Faculty Academic Advising System</a:t>
            </a:r>
            <a:endParaRPr lang="en-HK" sz="4600" b="1" cap="none" dirty="0">
              <a:solidFill>
                <a:srgbClr val="C229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4F158-E578-4208-88EE-76A2914C7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738" y="1984870"/>
            <a:ext cx="10490282" cy="28882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HK" altLang="zh-HK" sz="3500" b="1" dirty="0">
                <a:solidFill>
                  <a:srgbClr val="FFC000"/>
                </a:solidFill>
              </a:rPr>
              <a:t>Faculty Academic Adviser (FAA)</a:t>
            </a:r>
          </a:p>
          <a:p>
            <a:pPr algn="just">
              <a:buClr>
                <a:prstClr val="white"/>
              </a:buClr>
            </a:pPr>
            <a:r>
              <a:rPr lang="en-US" altLang="zh-HK" sz="3000" dirty="0"/>
              <a:t>Students will be assigned an Academic Adviser from their Home Department after they have selected their study </a:t>
            </a:r>
            <a:r>
              <a:rPr lang="en-US" altLang="zh-HK" sz="3000" dirty="0" err="1"/>
              <a:t>programme</a:t>
            </a:r>
            <a:r>
              <a:rPr lang="en-US" altLang="zh-HK" sz="3000" dirty="0"/>
              <a:t> in the beginning of their second year of studies, who will provide </a:t>
            </a:r>
            <a:r>
              <a:rPr lang="en-US" altLang="zh-HK" sz="3000" dirty="0" err="1"/>
              <a:t>programme</a:t>
            </a:r>
            <a:r>
              <a:rPr lang="en-US" altLang="zh-HK" sz="3000" dirty="0"/>
              <a:t>-specific academic advice and career planning</a:t>
            </a:r>
          </a:p>
          <a:p>
            <a:pPr marL="0" indent="0" algn="just">
              <a:buNone/>
            </a:pPr>
            <a:endParaRPr lang="en-US" altLang="zh-HK" sz="2400" dirty="0"/>
          </a:p>
          <a:p>
            <a:pPr lvl="0" algn="just">
              <a:buClr>
                <a:prstClr val="white"/>
              </a:buClr>
            </a:pPr>
            <a:endParaRPr lang="en-US" altLang="zh-HK" sz="2400" dirty="0"/>
          </a:p>
          <a:p>
            <a:pPr marL="0" indent="0" algn="just">
              <a:buNone/>
            </a:pPr>
            <a:endParaRPr lang="en-HK" altLang="zh-HK" sz="2400" dirty="0"/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03199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1861-1191-4DF4-9D73-82D04759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47508"/>
            <a:ext cx="9253627" cy="1077229"/>
          </a:xfrm>
        </p:spPr>
        <p:txBody>
          <a:bodyPr>
            <a:normAutofit/>
          </a:bodyPr>
          <a:lstStyle/>
          <a:p>
            <a:r>
              <a:rPr lang="en-US" altLang="zh-HK" sz="4600" b="1" cap="none" dirty="0">
                <a:solidFill>
                  <a:srgbClr val="C22914"/>
                </a:solidFill>
              </a:rPr>
              <a:t>Faculty Academic Advising System</a:t>
            </a:r>
            <a:endParaRPr lang="en-HK" sz="4600" b="1" cap="none" dirty="0">
              <a:solidFill>
                <a:srgbClr val="C229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4F158-E578-4208-88EE-76A2914C7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098799"/>
            <a:ext cx="10941050" cy="23154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HK" altLang="zh-HK" sz="3500" b="1" dirty="0">
                <a:solidFill>
                  <a:srgbClr val="FFC000"/>
                </a:solidFill>
              </a:rPr>
              <a:t>Peer Mentor</a:t>
            </a:r>
          </a:p>
          <a:p>
            <a:pPr lvl="0" algn="just">
              <a:buClr>
                <a:prstClr val="white"/>
              </a:buClr>
            </a:pPr>
            <a:r>
              <a:rPr lang="en-HK" altLang="zh-HK" sz="3000" dirty="0">
                <a:solidFill>
                  <a:prstClr val="white"/>
                </a:solidFill>
              </a:rPr>
              <a:t>Each new student will be assigned a Faculty Student Adviser (FSA) in the Faculty of Engineering called Peer Mentor (a senior year student) </a:t>
            </a:r>
            <a:r>
              <a:rPr lang="en-US" altLang="zh-HK" sz="3000" dirty="0">
                <a:solidFill>
                  <a:prstClr val="white"/>
                </a:solidFill>
              </a:rPr>
              <a:t>to help first year students in adjusting to the university studying and living environment</a:t>
            </a:r>
            <a:endParaRPr lang="en-HK" altLang="zh-HK" sz="3000" dirty="0">
              <a:solidFill>
                <a:prstClr val="white"/>
              </a:solidFill>
            </a:endParaRPr>
          </a:p>
          <a:p>
            <a:pPr marL="0" lvl="0" indent="0" algn="just">
              <a:buClr>
                <a:prstClr val="white"/>
              </a:buClr>
              <a:buNone/>
            </a:pPr>
            <a:endParaRPr lang="en-US" altLang="zh-HK" sz="3000" dirty="0"/>
          </a:p>
          <a:p>
            <a:pPr lvl="0" algn="just">
              <a:buClr>
                <a:prstClr val="white"/>
              </a:buClr>
            </a:pPr>
            <a:endParaRPr lang="en-HK" altLang="zh-HK" sz="2400" dirty="0">
              <a:solidFill>
                <a:prstClr val="white"/>
              </a:solidFill>
            </a:endParaRPr>
          </a:p>
          <a:p>
            <a:pPr marL="0" indent="0" algn="just">
              <a:buNone/>
            </a:pPr>
            <a:endParaRPr lang="en-HK" altLang="zh-HK" sz="2400" dirty="0"/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12401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1861-1191-4DF4-9D73-82D04759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1" y="321376"/>
            <a:ext cx="10713440" cy="1077229"/>
          </a:xfrm>
        </p:spPr>
        <p:txBody>
          <a:bodyPr>
            <a:noAutofit/>
          </a:bodyPr>
          <a:lstStyle/>
          <a:p>
            <a:pPr algn="l"/>
            <a:r>
              <a:rPr lang="en-US" sz="4600" b="1" cap="none" dirty="0">
                <a:solidFill>
                  <a:srgbClr val="C22914"/>
                </a:solidFill>
              </a:rPr>
              <a:t>Sign-up System for Peer Mentor</a:t>
            </a:r>
            <a:endParaRPr lang="en-HK" sz="4600" b="1" cap="none" dirty="0">
              <a:solidFill>
                <a:srgbClr val="C22914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941763-E9F7-408C-BF06-7B14D05109B3}"/>
              </a:ext>
            </a:extLst>
          </p:cNvPr>
          <p:cNvSpPr txBox="1">
            <a:spLocks/>
          </p:cNvSpPr>
          <p:nvPr/>
        </p:nvSpPr>
        <p:spPr>
          <a:xfrm>
            <a:off x="431965" y="2097993"/>
            <a:ext cx="11328070" cy="4569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000" b="1" dirty="0">
                <a:solidFill>
                  <a:srgbClr val="FFC000"/>
                </a:solidFill>
              </a:rPr>
              <a:t>How to sign up? (Same as the Sign-up system for First Year Adviser)</a:t>
            </a:r>
          </a:p>
          <a:p>
            <a:pPr>
              <a:buClr>
                <a:prstClr val="white"/>
              </a:buClr>
            </a:pPr>
            <a:r>
              <a:rPr lang="en-US" altLang="zh-HK" sz="2700" dirty="0">
                <a:solidFill>
                  <a:prstClr val="white"/>
                </a:solidFill>
              </a:rPr>
              <a:t>You will be invited to select directly from the list of Peer Mentors on a </a:t>
            </a:r>
            <a:r>
              <a:rPr lang="en-US" altLang="zh-HK" sz="2700" b="1" dirty="0">
                <a:solidFill>
                  <a:prstClr val="white"/>
                </a:solidFill>
              </a:rPr>
              <a:t>first-come-first-served basis</a:t>
            </a:r>
          </a:p>
          <a:p>
            <a:pPr>
              <a:buClr>
                <a:prstClr val="white"/>
              </a:buClr>
            </a:pPr>
            <a:r>
              <a:rPr lang="en-US" altLang="zh-HK" sz="2800" dirty="0"/>
              <a:t>Sign-up for your Peer Mentor  </a:t>
            </a:r>
            <a:r>
              <a:rPr lang="en-US" altLang="zh-HK" sz="2800" b="1" dirty="0"/>
              <a:t>from </a:t>
            </a:r>
            <a:r>
              <a:rPr lang="en-US" altLang="zh-HK" b="1" dirty="0"/>
              <a:t>2</a:t>
            </a:r>
            <a:r>
              <a:rPr lang="en-US" altLang="zh-HK" sz="2800" b="1" dirty="0"/>
              <a:t>:00pm, August 14, 2023 (Monday) to 10:00am, August 21, 2023 (Monday) </a:t>
            </a:r>
            <a:r>
              <a:rPr lang="en-US" altLang="zh-HK" sz="2800" dirty="0"/>
              <a:t>at </a:t>
            </a:r>
            <a:r>
              <a:rPr lang="en-US" altLang="zh-HK" sz="2800" u="sng" dirty="0">
                <a:solidFill>
                  <a:srgbClr val="C2291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https://ugaa.hku.hk/signup-faa.php</a:t>
            </a:r>
            <a:endParaRPr lang="en-HK" altLang="zh-HK" sz="2800" dirty="0">
              <a:solidFill>
                <a:srgbClr val="C22914"/>
              </a:solidFill>
            </a:endParaRPr>
          </a:p>
          <a:p>
            <a:r>
              <a:rPr lang="en-US" sz="2600" dirty="0"/>
              <a:t>I</a:t>
            </a:r>
            <a:r>
              <a:rPr lang="en-HK" sz="2600" dirty="0"/>
              <a:t>f you do not sign up by August 21, 2023, the System will randomly assign one to you</a:t>
            </a:r>
          </a:p>
          <a:p>
            <a:r>
              <a:rPr lang="en-HK" sz="2600" dirty="0"/>
              <a:t>There is another round of sign-up for your Peer Mentor if you are </a:t>
            </a:r>
            <a:r>
              <a:rPr lang="en-HK" sz="2600" b="1" dirty="0">
                <a:solidFill>
                  <a:srgbClr val="FFC000"/>
                </a:solidFill>
              </a:rPr>
              <a:t>late-comers</a:t>
            </a:r>
            <a:r>
              <a:rPr lang="en-HK" sz="2600" dirty="0"/>
              <a:t>, from </a:t>
            </a:r>
            <a:r>
              <a:rPr lang="en-HK" sz="2600" b="1" dirty="0"/>
              <a:t>10:00am, August 22, 2023 (Tuesday) to 4:00pm, August 28, 2023 (Monday)</a:t>
            </a:r>
          </a:p>
          <a:p>
            <a:r>
              <a:rPr lang="en-US" altLang="zh-HK" sz="2600" dirty="0"/>
              <a:t>I</a:t>
            </a:r>
            <a:r>
              <a:rPr lang="en-HK" altLang="zh-HK" sz="2600" dirty="0"/>
              <a:t>f you do not sign up by August 30</a:t>
            </a:r>
            <a:r>
              <a:rPr lang="en-HK" altLang="zh-HK" sz="2600"/>
              <a:t>, 2023, </a:t>
            </a:r>
            <a:r>
              <a:rPr lang="en-HK" altLang="zh-HK" sz="2600" dirty="0"/>
              <a:t>the System will randomly assign one to you</a:t>
            </a:r>
          </a:p>
          <a:p>
            <a:pPr marL="0" indent="0">
              <a:buFont typeface="Wingdings" pitchFamily="2" charset="2"/>
              <a:buNone/>
            </a:pPr>
            <a:endParaRPr lang="en-HK" sz="2600" dirty="0"/>
          </a:p>
          <a:p>
            <a:pPr marL="0" indent="0">
              <a:buFont typeface="Wingdings" pitchFamily="2" charset="2"/>
              <a:buNone/>
            </a:pPr>
            <a:endParaRPr lang="en-HK" sz="2600" dirty="0"/>
          </a:p>
          <a:p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H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9D263-A2BE-4795-BEA1-10ADE21B350C}"/>
              </a:ext>
            </a:extLst>
          </p:cNvPr>
          <p:cNvSpPr txBox="1"/>
          <p:nvPr/>
        </p:nvSpPr>
        <p:spPr>
          <a:xfrm>
            <a:off x="1936750" y="6298097"/>
            <a:ext cx="8318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500" b="1" dirty="0">
                <a:solidFill>
                  <a:srgbClr val="C22914"/>
                </a:solidFill>
              </a:rPr>
              <a:t>For details, please refer to the email from Faculty Office </a:t>
            </a:r>
          </a:p>
        </p:txBody>
      </p:sp>
    </p:spTree>
    <p:extLst>
      <p:ext uri="{BB962C8B-B14F-4D97-AF65-F5344CB8AC3E}">
        <p14:creationId xmlns:p14="http://schemas.microsoft.com/office/powerpoint/2010/main" val="358618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726FAD0BA94C4C8B64C930854CE4FF" ma:contentTypeVersion="5" ma:contentTypeDescription="Create a new document." ma:contentTypeScope="" ma:versionID="a016bd4cdf6c01e0d4a4aed6c1737e83">
  <xsd:schema xmlns:xsd="http://www.w3.org/2001/XMLSchema" xmlns:xs="http://www.w3.org/2001/XMLSchema" xmlns:p="http://schemas.microsoft.com/office/2006/metadata/properties" xmlns:ns2="8bf820d6-cd82-4a8a-92d9-efb47b3158a0" targetNamespace="http://schemas.microsoft.com/office/2006/metadata/properties" ma:root="true" ma:fieldsID="b402c0c266d3088eea3d2af8b5afa84d" ns2:_="">
    <xsd:import namespace="8bf820d6-cd82-4a8a-92d9-efb47b3158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f820d6-cd82-4a8a-92d9-efb47b315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167F23-8F1B-4BB5-B76B-12EF26D52EB8}"/>
</file>

<file path=customXml/itemProps2.xml><?xml version="1.0" encoding="utf-8"?>
<ds:datastoreItem xmlns:ds="http://schemas.openxmlformats.org/officeDocument/2006/customXml" ds:itemID="{D2904739-1ED7-4A6D-9AEB-2EDEC46F244C}"/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10226</TotalTime>
  <Words>612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新細明體</vt:lpstr>
      <vt:lpstr>Calibri</vt:lpstr>
      <vt:lpstr>Corbel</vt:lpstr>
      <vt:lpstr>Wingdings</vt:lpstr>
      <vt:lpstr>Banded</vt:lpstr>
      <vt:lpstr>  Faculty Academic Advising System Faculty of Engineering, HKU</vt:lpstr>
      <vt:lpstr>Academic Advising</vt:lpstr>
      <vt:lpstr>Faculty Academic Advising System</vt:lpstr>
      <vt:lpstr>Faculty Academic Advising System</vt:lpstr>
      <vt:lpstr>Sign-up System for First Year Adviser</vt:lpstr>
      <vt:lpstr>Sign-up System for First Year Adviser</vt:lpstr>
      <vt:lpstr>Faculty Academic Advising System</vt:lpstr>
      <vt:lpstr>Faculty Academic Advising System</vt:lpstr>
      <vt:lpstr>Sign-up System for Peer Mentor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 Tao</dc:creator>
  <cp:lastModifiedBy>Sharon Chui</cp:lastModifiedBy>
  <cp:revision>197</cp:revision>
  <cp:lastPrinted>2021-07-24T04:50:33Z</cp:lastPrinted>
  <dcterms:modified xsi:type="dcterms:W3CDTF">2023-07-31T01:55:52Z</dcterms:modified>
</cp:coreProperties>
</file>